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8" r:id="rId2"/>
    <p:sldMasterId id="2147483780" r:id="rId3"/>
    <p:sldMasterId id="2147483792" r:id="rId4"/>
    <p:sldMasterId id="2147483810" r:id="rId5"/>
    <p:sldMasterId id="2147483828" r:id="rId6"/>
    <p:sldMasterId id="2147483846" r:id="rId7"/>
    <p:sldMasterId id="2147483864" r:id="rId8"/>
    <p:sldMasterId id="2147483882" r:id="rId9"/>
    <p:sldMasterId id="214748391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6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49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510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206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810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100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421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35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721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098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290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5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117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3020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1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087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7249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931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127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04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669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043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1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74734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14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318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4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729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767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2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489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3919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094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768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94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3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56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03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27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785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093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964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184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7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65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00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569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7652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1587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326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699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350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2787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101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1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663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633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6281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8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90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76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6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6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06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35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81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6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446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25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447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79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0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1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16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68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0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88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04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06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51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5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3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91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063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126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74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8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5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77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745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6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6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9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82922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62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633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55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684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757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2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1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034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4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23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80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704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306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55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74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33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474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76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56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443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6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13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74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06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0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016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7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5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76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307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69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31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77180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051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55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73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968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76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51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65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300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47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539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27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277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1635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4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image" Target="../media/image2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1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1283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9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0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63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63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52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7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E1B4C4-21E4-4326-896A-8575DF7449B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157D27-9CB8-471A-ABD9-DE771F12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2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992EEE-E731-F38D-7146-5EE359E143F0}"/>
              </a:ext>
            </a:extLst>
          </p:cNvPr>
          <p:cNvSpPr txBox="1"/>
          <p:nvPr/>
        </p:nvSpPr>
        <p:spPr>
          <a:xfrm>
            <a:off x="1400175" y="1108590"/>
            <a:ext cx="99460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 Title Slide</a:t>
            </a:r>
          </a:p>
          <a:p>
            <a:endParaRPr lang="en-US" sz="2800" b="1" dirty="0"/>
          </a:p>
          <a:p>
            <a:r>
              <a:rPr lang="en-US" sz="2800" b="1" dirty="0"/>
              <a:t>Title:</a:t>
            </a:r>
            <a:r>
              <a:rPr lang="en-US" sz="2800" dirty="0"/>
              <a:t> Rossmann Pharmaceuticals Sales Forecasting</a:t>
            </a:r>
          </a:p>
          <a:p>
            <a:br>
              <a:rPr lang="en-US" sz="2800" dirty="0"/>
            </a:br>
            <a:r>
              <a:rPr lang="en-US" sz="2800" b="1" dirty="0"/>
              <a:t>Subtitle:</a:t>
            </a:r>
            <a:r>
              <a:rPr lang="en-US" sz="2800" dirty="0"/>
              <a:t> Machine Learning &amp; Deep Learning Approach</a:t>
            </a:r>
          </a:p>
          <a:p>
            <a:br>
              <a:rPr lang="en-US" sz="2800" dirty="0"/>
            </a:br>
            <a:r>
              <a:rPr lang="en-US" sz="2800" b="1" dirty="0"/>
              <a:t>Presented by:</a:t>
            </a:r>
            <a:r>
              <a:rPr lang="en-US" sz="2800" dirty="0"/>
              <a:t> [Ankur Kumar]</a:t>
            </a:r>
          </a:p>
          <a:p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720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E0DCD-572D-E618-60A6-8A5C00EC3EFF}"/>
              </a:ext>
            </a:extLst>
          </p:cNvPr>
          <p:cNvSpPr txBox="1"/>
          <p:nvPr/>
        </p:nvSpPr>
        <p:spPr>
          <a:xfrm>
            <a:off x="2057400" y="302359"/>
            <a:ext cx="879157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Conclusion &amp; Next Steps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Key Takeaways</a:t>
            </a:r>
            <a:r>
              <a:rPr lang="en-US" sz="2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 models performed well for short-term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LSTM models captured long-term trends effectively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Next Steps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feature selection &amp; model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Deploy as a web application using 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 real-time forecasting with </a:t>
            </a:r>
            <a:r>
              <a:rPr lang="en-US" sz="2800" dirty="0" err="1"/>
              <a:t>MLOps</a:t>
            </a:r>
            <a:r>
              <a:rPr lang="en-US" sz="2800" dirty="0"/>
              <a:t> tools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745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72468-9A2E-8318-CE10-2A506373675B}"/>
              </a:ext>
            </a:extLst>
          </p:cNvPr>
          <p:cNvSpPr txBox="1"/>
          <p:nvPr/>
        </p:nvSpPr>
        <p:spPr>
          <a:xfrm>
            <a:off x="1524000" y="314326"/>
            <a:ext cx="94488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Project Overview</a:t>
            </a:r>
          </a:p>
          <a:p>
            <a:endParaRPr lang="en-US" sz="2800" b="1" dirty="0"/>
          </a:p>
          <a:p>
            <a:r>
              <a:rPr lang="en-US" sz="2800" b="1" dirty="0"/>
              <a:t>Business Problem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Forecast daily sales for Rossmann stores up to 6 weeks ahead.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Helps optimize inventory, staffing, and promotions.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Project Goal: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Build a robust model to predict sales using ML &amp; LSTM-based deep learning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7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A985E-E06D-C68C-0FD6-94D3CBB260A6}"/>
              </a:ext>
            </a:extLst>
          </p:cNvPr>
          <p:cNvSpPr txBox="1"/>
          <p:nvPr/>
        </p:nvSpPr>
        <p:spPr>
          <a:xfrm>
            <a:off x="1247775" y="695324"/>
            <a:ext cx="1021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Data Understanding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Dataset</a:t>
            </a:r>
            <a:r>
              <a:rPr lang="en-US" sz="2800" dirty="0"/>
              <a:t>: Historical sales data from Rossmann stores.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Key Features</a:t>
            </a:r>
            <a:r>
              <a:rPr lang="en-US" sz="2800" dirty="0"/>
              <a:t>: Date, Store Type, Promotions, Competitor Distance, Holiday Information,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Target Variable</a:t>
            </a:r>
            <a:r>
              <a:rPr lang="en-US" sz="2800" dirty="0"/>
              <a:t>: Sales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747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407F5-5CEE-3C8E-B360-1F0DAB17B965}"/>
              </a:ext>
            </a:extLst>
          </p:cNvPr>
          <p:cNvSpPr txBox="1"/>
          <p:nvPr/>
        </p:nvSpPr>
        <p:spPr>
          <a:xfrm>
            <a:off x="1019175" y="151179"/>
            <a:ext cx="106299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Data Preprocessing &amp; Feature Engineering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Handling Missing Values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Encoding Categorical Variables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Feature Engineering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Features: Year, Month, DayOfWeek, WeekOfYear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Store Features: Assortment Type, Store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Promotion Features: Interaction between promotions, holidays, and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Competitor Features: Distance to Competitor, Competitor Activity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54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F0D4CB-3F70-ABFA-D8C8-994E6C79F585}"/>
              </a:ext>
            </a:extLst>
          </p:cNvPr>
          <p:cNvSpPr txBox="1"/>
          <p:nvPr/>
        </p:nvSpPr>
        <p:spPr>
          <a:xfrm>
            <a:off x="1438275" y="676274"/>
            <a:ext cx="102127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Exploratory Data Analysis (EDA)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Sales trends over 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Impact of promotions on sales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Sales distribution across weekdays &amp; holidays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Correlation Analysis (Heatmap)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21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92B857-6C36-9587-05BC-7AFD262C8FBC}"/>
              </a:ext>
            </a:extLst>
          </p:cNvPr>
          <p:cNvSpPr txBox="1"/>
          <p:nvPr/>
        </p:nvSpPr>
        <p:spPr>
          <a:xfrm>
            <a:off x="1209675" y="542925"/>
            <a:ext cx="101155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Machine Learning Models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Model Selection</a:t>
            </a:r>
            <a:r>
              <a:rPr lang="en-US" sz="2800" dirty="0"/>
              <a:t>: Tree-based algorithms (Random Forest Regressor)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Pipeline Implementation</a:t>
            </a:r>
            <a:r>
              <a:rPr lang="en-US" sz="2800" dirty="0"/>
              <a:t>: Feature scaling, encoding, and model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Evaluation Metrics</a:t>
            </a:r>
            <a:r>
              <a:rPr lang="en-US" sz="2800" dirty="0"/>
              <a:t>: MAPE (Mean Absolute Percentage Error), RMSE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24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4EC511-5A34-A903-B68A-745E5DB60335}"/>
              </a:ext>
            </a:extLst>
          </p:cNvPr>
          <p:cNvSpPr txBox="1"/>
          <p:nvPr/>
        </p:nvSpPr>
        <p:spPr>
          <a:xfrm>
            <a:off x="1476375" y="895349"/>
            <a:ext cx="9696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Deep Learning Model (LSTM)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Why LSTM?</a:t>
            </a:r>
            <a:r>
              <a:rPr lang="en-US" sz="2800" dirty="0"/>
              <a:t> Captures sequential dependencies in sales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Architecture</a:t>
            </a:r>
            <a:r>
              <a:rPr lang="en-US" sz="2800" dirty="0"/>
              <a:t>: 2 LSTM Layers + Dense Output Layer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Training &amp; Hyperparameter Tuning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565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C7E5F1-A6AA-46C0-3633-C0C08C0E098C}"/>
              </a:ext>
            </a:extLst>
          </p:cNvPr>
          <p:cNvSpPr txBox="1"/>
          <p:nvPr/>
        </p:nvSpPr>
        <p:spPr>
          <a:xfrm>
            <a:off x="1047750" y="657225"/>
            <a:ext cx="10629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Model Evaluation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Validation Set Performance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Actual vs Predicted Sales Plot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Error Analysis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761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56C9E6-132F-B021-58E6-9C436C841034}"/>
              </a:ext>
            </a:extLst>
          </p:cNvPr>
          <p:cNvSpPr txBox="1"/>
          <p:nvPr/>
        </p:nvSpPr>
        <p:spPr>
          <a:xfrm>
            <a:off x="1438275" y="628650"/>
            <a:ext cx="9791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Challenges &amp; Solutions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Handling missing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Stationarity issues in time series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Computational efficiency &amp; model optimization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4005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4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5.xml><?xml version="1.0" encoding="utf-8"?>
<a:theme xmlns:a="http://schemas.openxmlformats.org/drawingml/2006/main" name="1_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6.xml><?xml version="1.0" encoding="utf-8"?>
<a:theme xmlns:a="http://schemas.openxmlformats.org/drawingml/2006/main" name="2_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7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8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9.xml><?xml version="1.0" encoding="utf-8"?>
<a:theme xmlns:a="http://schemas.openxmlformats.org/drawingml/2006/main" name="Celesti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324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Corbel</vt:lpstr>
      <vt:lpstr>Garamond</vt:lpstr>
      <vt:lpstr>Gill Sans MT</vt:lpstr>
      <vt:lpstr>MS Shell Dlg 2</vt:lpstr>
      <vt:lpstr>Rockwell</vt:lpstr>
      <vt:lpstr>Wingdings</vt:lpstr>
      <vt:lpstr>Wingdings 3</vt:lpstr>
      <vt:lpstr>Ion</vt:lpstr>
      <vt:lpstr>Gallery</vt:lpstr>
      <vt:lpstr>1_Gallery</vt:lpstr>
      <vt:lpstr>Depth</vt:lpstr>
      <vt:lpstr>1_Depth</vt:lpstr>
      <vt:lpstr>2_Depth</vt:lpstr>
      <vt:lpstr>Vapor Trail</vt:lpstr>
      <vt:lpstr>Organic</vt:lpstr>
      <vt:lpstr>Celestial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ankur kumar</dc:creator>
  <cp:lastModifiedBy>ankur kumar</cp:lastModifiedBy>
  <cp:revision>1</cp:revision>
  <dcterms:created xsi:type="dcterms:W3CDTF">2025-03-06T15:28:26Z</dcterms:created>
  <dcterms:modified xsi:type="dcterms:W3CDTF">2025-03-06T16:24:37Z</dcterms:modified>
</cp:coreProperties>
</file>